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 id="263" r:id="rId70"/>
    <p:sldId id="264" r:id="rId71"/>
    <p:sldId id="265" r:id="rId72"/>
    <p:sldId id="266" r:id="rId7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Hammersmith One" charset="1" panose="02010703030501060504"/>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
      <p:font typeface="Open Sans" charset="1" panose="020B0606030504020204"/>
      <p:regular r:id="rId37"/>
    </p:embeddedFont>
    <p:embeddedFont>
      <p:font typeface="Open Sans Bold" charset="1" panose="020B0806030504020204"/>
      <p:regular r:id="rId38"/>
    </p:embeddedFont>
    <p:embeddedFont>
      <p:font typeface="Open Sans Italics" charset="1" panose="020B0606030504020204"/>
      <p:regular r:id="rId39"/>
    </p:embeddedFont>
    <p:embeddedFont>
      <p:font typeface="Open Sans Bold Italics" charset="1" panose="020B0806030504020204"/>
      <p:regular r:id="rId40"/>
    </p:embeddedFont>
    <p:embeddedFont>
      <p:font typeface="Open Sans Light" charset="1" panose="020B0306030504020204"/>
      <p:regular r:id="rId41"/>
    </p:embeddedFont>
    <p:embeddedFont>
      <p:font typeface="Open Sans Light Italics" charset="1" panose="020B0306030504020204"/>
      <p:regular r:id="rId42"/>
    </p:embeddedFont>
    <p:embeddedFont>
      <p:font typeface="Open Sans Ultra-Bold" charset="1" panose="00000000000000000000"/>
      <p:regular r:id="rId43"/>
    </p:embeddedFont>
    <p:embeddedFont>
      <p:font typeface="Open Sans Ultra-Bold Italics" charset="1" panose="00000000000000000000"/>
      <p:regular r:id="rId44"/>
    </p:embeddedFont>
    <p:embeddedFont>
      <p:font typeface="Montserrat" charset="1" panose="00000500000000000000"/>
      <p:regular r:id="rId45"/>
    </p:embeddedFont>
    <p:embeddedFont>
      <p:font typeface="Montserrat Bold" charset="1" panose="00000800000000000000"/>
      <p:regular r:id="rId46"/>
    </p:embeddedFont>
    <p:embeddedFont>
      <p:font typeface="Montserrat Italics" charset="1" panose="00000500000000000000"/>
      <p:regular r:id="rId47"/>
    </p:embeddedFont>
    <p:embeddedFont>
      <p:font typeface="Montserrat Bold Italics" charset="1" panose="00000800000000000000"/>
      <p:regular r:id="rId48"/>
    </p:embeddedFont>
    <p:embeddedFont>
      <p:font typeface="Montserrat Thin" charset="1" panose="00000300000000000000"/>
      <p:regular r:id="rId49"/>
    </p:embeddedFont>
    <p:embeddedFont>
      <p:font typeface="Montserrat Thin Italics" charset="1" panose="00000300000000000000"/>
      <p:regular r:id="rId50"/>
    </p:embeddedFont>
    <p:embeddedFont>
      <p:font typeface="Montserrat Extra-Light" charset="1" panose="00000300000000000000"/>
      <p:regular r:id="rId51"/>
    </p:embeddedFont>
    <p:embeddedFont>
      <p:font typeface="Montserrat Extra-Light Italics" charset="1" panose="00000300000000000000"/>
      <p:regular r:id="rId52"/>
    </p:embeddedFont>
    <p:embeddedFont>
      <p:font typeface="Montserrat Light" charset="1" panose="00000400000000000000"/>
      <p:regular r:id="rId53"/>
    </p:embeddedFont>
    <p:embeddedFont>
      <p:font typeface="Montserrat Light Italics" charset="1" panose="00000400000000000000"/>
      <p:regular r:id="rId54"/>
    </p:embeddedFont>
    <p:embeddedFont>
      <p:font typeface="Montserrat Medium" charset="1" panose="00000600000000000000"/>
      <p:regular r:id="rId55"/>
    </p:embeddedFont>
    <p:embeddedFont>
      <p:font typeface="Montserrat Medium Italics" charset="1" panose="00000600000000000000"/>
      <p:regular r:id="rId56"/>
    </p:embeddedFont>
    <p:embeddedFont>
      <p:font typeface="Montserrat Semi-Bold" charset="1" panose="00000700000000000000"/>
      <p:regular r:id="rId57"/>
    </p:embeddedFont>
    <p:embeddedFont>
      <p:font typeface="Montserrat Semi-Bold Italics" charset="1" panose="00000700000000000000"/>
      <p:regular r:id="rId58"/>
    </p:embeddedFont>
    <p:embeddedFont>
      <p:font typeface="Montserrat Ultra-Bold" charset="1" panose="00000900000000000000"/>
      <p:regular r:id="rId59"/>
    </p:embeddedFont>
    <p:embeddedFont>
      <p:font typeface="Montserrat Ultra-Bold Italics" charset="1" panose="00000900000000000000"/>
      <p:regular r:id="rId60"/>
    </p:embeddedFont>
    <p:embeddedFont>
      <p:font typeface="Montserrat Heavy" charset="1" panose="00000A00000000000000"/>
      <p:regular r:id="rId61"/>
    </p:embeddedFont>
    <p:embeddedFont>
      <p:font typeface="Montserrat Heavy Italics" charset="1" panose="00000A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70" Target="slides/slide8.xml" Type="http://schemas.openxmlformats.org/officeDocument/2006/relationships/slide"/><Relationship Id="rId71" Target="slides/slide9.xml" Type="http://schemas.openxmlformats.org/officeDocument/2006/relationships/slide"/><Relationship Id="rId72" Target="slides/slide10.xml" Type="http://schemas.openxmlformats.org/officeDocument/2006/relationships/slide"/><Relationship Id="rId73" Target="slides/slide1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jpeg" Type="http://schemas.openxmlformats.org/officeDocument/2006/relationships/image"/><Relationship Id="rId5" Target="https://youtu.be/h0eKccT9ptE" TargetMode="External" Type="http://schemas.openxmlformats.org/officeDocument/2006/relationships/hyperlink"/><Relationship Id="rId6" Target="https://youtu.be/h0eKccT9ptE" TargetMode="External" Type="http://schemas.openxmlformats.org/officeDocument/2006/relationships/video"/></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503670" y="-451184"/>
            <a:ext cx="13212531" cy="10738184"/>
          </a:xfrm>
          <a:custGeom>
            <a:avLst/>
            <a:gdLst/>
            <a:ahLst/>
            <a:cxnLst/>
            <a:rect r="r" b="b" t="t" l="l"/>
            <a:pathLst>
              <a:path h="10738184" w="13212531">
                <a:moveTo>
                  <a:pt x="0" y="0"/>
                </a:moveTo>
                <a:lnTo>
                  <a:pt x="13212531" y="0"/>
                </a:lnTo>
                <a:lnTo>
                  <a:pt x="13212531" y="10738184"/>
                </a:lnTo>
                <a:lnTo>
                  <a:pt x="0" y="10738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0194" y="207561"/>
            <a:ext cx="1861764" cy="1890854"/>
          </a:xfrm>
          <a:custGeom>
            <a:avLst/>
            <a:gdLst/>
            <a:ahLst/>
            <a:cxnLst/>
            <a:rect r="r" b="b" t="t" l="l"/>
            <a:pathLst>
              <a:path h="1890854" w="1861764">
                <a:moveTo>
                  <a:pt x="0" y="0"/>
                </a:moveTo>
                <a:lnTo>
                  <a:pt x="1861764" y="0"/>
                </a:lnTo>
                <a:lnTo>
                  <a:pt x="1861764" y="1890854"/>
                </a:lnTo>
                <a:lnTo>
                  <a:pt x="0" y="1890854"/>
                </a:lnTo>
                <a:lnTo>
                  <a:pt x="0" y="0"/>
                </a:lnTo>
                <a:close/>
              </a:path>
            </a:pathLst>
          </a:custGeom>
          <a:blipFill>
            <a:blip r:embed="rId4"/>
            <a:stretch>
              <a:fillRect l="0" t="0" r="0" b="0"/>
            </a:stretch>
          </a:blipFill>
        </p:spPr>
      </p:sp>
      <p:sp>
        <p:nvSpPr>
          <p:cNvPr name="TextBox 4" id="4"/>
          <p:cNvSpPr txBox="true"/>
          <p:nvPr/>
        </p:nvSpPr>
        <p:spPr>
          <a:xfrm rot="0">
            <a:off x="220194" y="2651705"/>
            <a:ext cx="10283476" cy="4703856"/>
          </a:xfrm>
          <a:prstGeom prst="rect">
            <a:avLst/>
          </a:prstGeom>
        </p:spPr>
        <p:txBody>
          <a:bodyPr anchor="t" rtlCol="false" tIns="0" lIns="0" bIns="0" rIns="0">
            <a:spAutoFit/>
          </a:bodyPr>
          <a:lstStyle/>
          <a:p>
            <a:pPr>
              <a:lnSpc>
                <a:spcPts val="8359"/>
              </a:lnSpc>
            </a:pPr>
            <a:r>
              <a:rPr lang="en-US" sz="8444" spc="-211">
                <a:solidFill>
                  <a:srgbClr val="000000"/>
                </a:solidFill>
                <a:latin typeface="Hammersmith One"/>
              </a:rPr>
              <a:t>Potential of wearables to improve health and fitness</a:t>
            </a:r>
          </a:p>
          <a:p>
            <a:pPr>
              <a:lnSpc>
                <a:spcPts val="11329"/>
              </a:lnSpc>
            </a:pPr>
          </a:p>
        </p:txBody>
      </p:sp>
      <p:sp>
        <p:nvSpPr>
          <p:cNvPr name="TextBox 5" id="5"/>
          <p:cNvSpPr txBox="true"/>
          <p:nvPr/>
        </p:nvSpPr>
        <p:spPr>
          <a:xfrm rot="0">
            <a:off x="220194" y="7898486"/>
            <a:ext cx="5778707" cy="542925"/>
          </a:xfrm>
          <a:prstGeom prst="rect">
            <a:avLst/>
          </a:prstGeom>
        </p:spPr>
        <p:txBody>
          <a:bodyPr anchor="t" rtlCol="false" tIns="0" lIns="0" bIns="0" rIns="0">
            <a:spAutoFit/>
          </a:bodyPr>
          <a:lstStyle/>
          <a:p>
            <a:pPr>
              <a:lnSpc>
                <a:spcPts val="4200"/>
              </a:lnSpc>
            </a:pPr>
            <a:r>
              <a:rPr lang="en-US" sz="3000">
                <a:solidFill>
                  <a:srgbClr val="737373"/>
                </a:solidFill>
                <a:latin typeface="Poppins Bold Italics"/>
              </a:rPr>
              <a:t>Created by InsightMasters</a:t>
            </a:r>
          </a:p>
        </p:txBody>
      </p:sp>
      <p:sp>
        <p:nvSpPr>
          <p:cNvPr name="TextBox 6" id="6"/>
          <p:cNvSpPr txBox="true"/>
          <p:nvPr/>
        </p:nvSpPr>
        <p:spPr>
          <a:xfrm rot="0">
            <a:off x="220194" y="9344025"/>
            <a:ext cx="11828335" cy="585263"/>
          </a:xfrm>
          <a:prstGeom prst="rect">
            <a:avLst/>
          </a:prstGeom>
        </p:spPr>
        <p:txBody>
          <a:bodyPr anchor="t" rtlCol="false" tIns="0" lIns="0" bIns="0" rIns="0">
            <a:spAutoFit/>
          </a:bodyPr>
          <a:lstStyle/>
          <a:p>
            <a:pPr>
              <a:lnSpc>
                <a:spcPts val="4400"/>
              </a:lnSpc>
            </a:pPr>
            <a:r>
              <a:rPr lang="en-US" sz="4444">
                <a:solidFill>
                  <a:srgbClr val="000000"/>
                </a:solidFill>
                <a:latin typeface="Hammersmith One"/>
              </a:rPr>
              <a:t>Junction 2023</a:t>
            </a:r>
          </a:p>
        </p:txBody>
      </p:sp>
      <p:sp>
        <p:nvSpPr>
          <p:cNvPr name="TextBox 7" id="7"/>
          <p:cNvSpPr txBox="true"/>
          <p:nvPr/>
        </p:nvSpPr>
        <p:spPr>
          <a:xfrm rot="0">
            <a:off x="-1751430" y="6286684"/>
            <a:ext cx="15771584" cy="920115"/>
          </a:xfrm>
          <a:prstGeom prst="rect">
            <a:avLst/>
          </a:prstGeom>
        </p:spPr>
        <p:txBody>
          <a:bodyPr anchor="t" rtlCol="false" tIns="0" lIns="0" bIns="0" rIns="0">
            <a:spAutoFit/>
          </a:bodyPr>
          <a:lstStyle/>
          <a:p>
            <a:pPr algn="ctr">
              <a:lnSpc>
                <a:spcPts val="7559"/>
              </a:lnSpc>
            </a:pPr>
            <a:r>
              <a:rPr lang="en-US" sz="5399">
                <a:solidFill>
                  <a:srgbClr val="000000"/>
                </a:solidFill>
                <a:latin typeface="Canva Sans Bold"/>
              </a:rPr>
              <a:t>Habify+ (Fitness and wellbeing app)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true" rot="-1726463">
            <a:off x="-3736200" y="-4362426"/>
            <a:ext cx="16425903" cy="13349780"/>
          </a:xfrm>
          <a:custGeom>
            <a:avLst/>
            <a:gdLst/>
            <a:ahLst/>
            <a:cxnLst/>
            <a:rect r="r" b="b" t="t" l="l"/>
            <a:pathLst>
              <a:path h="13349780" w="16425903">
                <a:moveTo>
                  <a:pt x="16425903" y="13349779"/>
                </a:moveTo>
                <a:lnTo>
                  <a:pt x="0" y="13349779"/>
                </a:lnTo>
                <a:lnTo>
                  <a:pt x="0" y="0"/>
                </a:lnTo>
                <a:lnTo>
                  <a:pt x="16425903" y="0"/>
                </a:lnTo>
                <a:lnTo>
                  <a:pt x="16425903" y="1334977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871174" y="8748469"/>
            <a:ext cx="7388126" cy="509831"/>
          </a:xfrm>
          <a:prstGeom prst="rect">
            <a:avLst/>
          </a:prstGeom>
        </p:spPr>
        <p:txBody>
          <a:bodyPr anchor="t" rtlCol="false" tIns="0" lIns="0" bIns="0" rIns="0">
            <a:spAutoFit/>
          </a:bodyPr>
          <a:lstStyle/>
          <a:p>
            <a:pPr algn="r">
              <a:lnSpc>
                <a:spcPts val="3919"/>
              </a:lnSpc>
            </a:pPr>
            <a:r>
              <a:rPr lang="en-US" sz="2799">
                <a:solidFill>
                  <a:srgbClr val="737373"/>
                </a:solidFill>
                <a:latin typeface="Poppins Italics"/>
              </a:rPr>
              <a:t>Business Strategy Team</a:t>
            </a:r>
          </a:p>
        </p:txBody>
      </p:sp>
      <p:sp>
        <p:nvSpPr>
          <p:cNvPr name="TextBox 4" id="4"/>
          <p:cNvSpPr txBox="true"/>
          <p:nvPr/>
        </p:nvSpPr>
        <p:spPr>
          <a:xfrm rot="0">
            <a:off x="7673538" y="4584409"/>
            <a:ext cx="9585762" cy="1562198"/>
          </a:xfrm>
          <a:prstGeom prst="rect">
            <a:avLst/>
          </a:prstGeom>
        </p:spPr>
        <p:txBody>
          <a:bodyPr anchor="t" rtlCol="false" tIns="0" lIns="0" bIns="0" rIns="0">
            <a:spAutoFit/>
          </a:bodyPr>
          <a:lstStyle/>
          <a:p>
            <a:pPr algn="r">
              <a:lnSpc>
                <a:spcPts val="11722"/>
              </a:lnSpc>
            </a:pPr>
            <a:r>
              <a:rPr lang="en-US" sz="11841">
                <a:solidFill>
                  <a:srgbClr val="000000"/>
                </a:solidFill>
                <a:latin typeface="Hammersmith One"/>
              </a:rPr>
              <a:t>Thank You</a:t>
            </a:r>
          </a:p>
        </p:txBody>
      </p:sp>
      <p:sp>
        <p:nvSpPr>
          <p:cNvPr name="Freeform 5" id="5"/>
          <p:cNvSpPr/>
          <p:nvPr/>
        </p:nvSpPr>
        <p:spPr>
          <a:xfrm flipH="false" flipV="true" rot="-5400000">
            <a:off x="16556025" y="9158997"/>
            <a:ext cx="4443665" cy="3344868"/>
          </a:xfrm>
          <a:custGeom>
            <a:avLst/>
            <a:gdLst/>
            <a:ahLst/>
            <a:cxnLst/>
            <a:rect r="r" b="b" t="t" l="l"/>
            <a:pathLst>
              <a:path h="3344868" w="4443665">
                <a:moveTo>
                  <a:pt x="0" y="3344868"/>
                </a:moveTo>
                <a:lnTo>
                  <a:pt x="4443665" y="3344868"/>
                </a:lnTo>
                <a:lnTo>
                  <a:pt x="4443665" y="0"/>
                </a:lnTo>
                <a:lnTo>
                  <a:pt x="0" y="0"/>
                </a:lnTo>
                <a:lnTo>
                  <a:pt x="0" y="3344868"/>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true" rot="-1196872">
            <a:off x="11161114" y="-2127341"/>
            <a:ext cx="9881325" cy="8030822"/>
          </a:xfrm>
          <a:custGeom>
            <a:avLst/>
            <a:gdLst/>
            <a:ahLst/>
            <a:cxnLst/>
            <a:rect r="r" b="b" t="t" l="l"/>
            <a:pathLst>
              <a:path h="8030822" w="9881325">
                <a:moveTo>
                  <a:pt x="9881324" y="8030822"/>
                </a:moveTo>
                <a:lnTo>
                  <a:pt x="0" y="8030822"/>
                </a:lnTo>
                <a:lnTo>
                  <a:pt x="0" y="0"/>
                </a:lnTo>
                <a:lnTo>
                  <a:pt x="9881324" y="0"/>
                </a:lnTo>
                <a:lnTo>
                  <a:pt x="9881324" y="80308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221833" y="-1890675"/>
            <a:ext cx="4443665" cy="3344868"/>
          </a:xfrm>
          <a:custGeom>
            <a:avLst/>
            <a:gdLst/>
            <a:ahLst/>
            <a:cxnLst/>
            <a:rect r="r" b="b" t="t" l="l"/>
            <a:pathLst>
              <a:path h="3344868" w="4443665">
                <a:moveTo>
                  <a:pt x="0" y="0"/>
                </a:moveTo>
                <a:lnTo>
                  <a:pt x="4443666" y="0"/>
                </a:lnTo>
                <a:lnTo>
                  <a:pt x="4443666"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861215"/>
            <a:ext cx="7388126" cy="1097285"/>
          </a:xfrm>
          <a:prstGeom prst="rect">
            <a:avLst/>
          </a:prstGeom>
        </p:spPr>
        <p:txBody>
          <a:bodyPr anchor="t" rtlCol="false" tIns="0" lIns="0" bIns="0" rIns="0">
            <a:spAutoFit/>
          </a:bodyPr>
          <a:lstStyle/>
          <a:p>
            <a:pPr>
              <a:lnSpc>
                <a:spcPts val="9119"/>
              </a:lnSpc>
            </a:pPr>
            <a:r>
              <a:rPr lang="en-US" sz="4799">
                <a:solidFill>
                  <a:srgbClr val="000000"/>
                </a:solidFill>
                <a:latin typeface="Poppins Bold"/>
              </a:rPr>
              <a:t>Team InsightMasters</a:t>
            </a:r>
          </a:p>
        </p:txBody>
      </p:sp>
      <p:sp>
        <p:nvSpPr>
          <p:cNvPr name="TextBox 5" id="5"/>
          <p:cNvSpPr txBox="true"/>
          <p:nvPr/>
        </p:nvSpPr>
        <p:spPr>
          <a:xfrm rot="0">
            <a:off x="1028700" y="2089300"/>
            <a:ext cx="8327305" cy="1363945"/>
          </a:xfrm>
          <a:prstGeom prst="rect">
            <a:avLst/>
          </a:prstGeom>
        </p:spPr>
        <p:txBody>
          <a:bodyPr anchor="t" rtlCol="false" tIns="0" lIns="0" bIns="0" rIns="0">
            <a:spAutoFit/>
          </a:bodyPr>
          <a:lstStyle/>
          <a:p>
            <a:pPr>
              <a:lnSpc>
                <a:spcPts val="10183"/>
              </a:lnSpc>
            </a:pPr>
            <a:r>
              <a:rPr lang="en-US" sz="10286">
                <a:solidFill>
                  <a:srgbClr val="000000"/>
                </a:solidFill>
                <a:latin typeface="Hammersmith One"/>
              </a:rPr>
              <a:t>Contact Us</a:t>
            </a:r>
          </a:p>
        </p:txBody>
      </p:sp>
      <p:sp>
        <p:nvSpPr>
          <p:cNvPr name="TextBox 6" id="6"/>
          <p:cNvSpPr txBox="true"/>
          <p:nvPr/>
        </p:nvSpPr>
        <p:spPr>
          <a:xfrm rot="0">
            <a:off x="1111364" y="5623666"/>
            <a:ext cx="6997443" cy="350901"/>
          </a:xfrm>
          <a:prstGeom prst="rect">
            <a:avLst/>
          </a:prstGeom>
        </p:spPr>
        <p:txBody>
          <a:bodyPr anchor="t" rtlCol="false" tIns="0" lIns="0" bIns="0" rIns="0">
            <a:spAutoFit/>
          </a:bodyPr>
          <a:lstStyle/>
          <a:p>
            <a:pPr>
              <a:lnSpc>
                <a:spcPts val="2771"/>
              </a:lnSpc>
            </a:pPr>
            <a:r>
              <a:rPr lang="en-US" sz="2799">
                <a:solidFill>
                  <a:srgbClr val="1D3447"/>
                </a:solidFill>
                <a:latin typeface="Montserrat Medium"/>
              </a:rPr>
              <a:t>Mail: varunshan2001@gmail.com</a:t>
            </a:r>
          </a:p>
        </p:txBody>
      </p:sp>
      <p:sp>
        <p:nvSpPr>
          <p:cNvPr name="TextBox 7" id="7"/>
          <p:cNvSpPr txBox="true"/>
          <p:nvPr/>
        </p:nvSpPr>
        <p:spPr>
          <a:xfrm rot="0">
            <a:off x="1111364" y="6641317"/>
            <a:ext cx="6662185" cy="350901"/>
          </a:xfrm>
          <a:prstGeom prst="rect">
            <a:avLst/>
          </a:prstGeom>
        </p:spPr>
        <p:txBody>
          <a:bodyPr anchor="t" rtlCol="false" tIns="0" lIns="0" bIns="0" rIns="0">
            <a:spAutoFit/>
          </a:bodyPr>
          <a:lstStyle/>
          <a:p>
            <a:pPr>
              <a:lnSpc>
                <a:spcPts val="2771"/>
              </a:lnSpc>
            </a:pPr>
            <a:r>
              <a:rPr lang="en-US" sz="2799">
                <a:solidFill>
                  <a:srgbClr val="1D3447"/>
                </a:solidFill>
                <a:latin typeface="Montserrat Medium"/>
              </a:rPr>
              <a:t>Phone No: +358 415767254</a:t>
            </a:r>
          </a:p>
        </p:txBody>
      </p:sp>
      <p:grpSp>
        <p:nvGrpSpPr>
          <p:cNvPr name="Group 8" id="8"/>
          <p:cNvGrpSpPr>
            <a:grpSpLocks noChangeAspect="true"/>
          </p:cNvGrpSpPr>
          <p:nvPr/>
        </p:nvGrpSpPr>
        <p:grpSpPr>
          <a:xfrm rot="0">
            <a:off x="18288000" y="2003592"/>
            <a:ext cx="7524374" cy="7524374"/>
            <a:chOff x="0" y="0"/>
            <a:chExt cx="6350000" cy="6350000"/>
          </a:xfrm>
        </p:grpSpPr>
        <p:sp>
          <p:nvSpPr>
            <p:cNvPr name="Freeform 9" id="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000000">
                <a:alpha val="0"/>
              </a:srgbClr>
            </a:solidFill>
            <a:ln w="12700">
              <a:solidFill>
                <a:srgbClr val="000000"/>
              </a:solidFill>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1603600" y="-3122853"/>
            <a:ext cx="13368801" cy="10865189"/>
          </a:xfrm>
          <a:custGeom>
            <a:avLst/>
            <a:gdLst/>
            <a:ahLst/>
            <a:cxnLst/>
            <a:rect r="r" b="b" t="t" l="l"/>
            <a:pathLst>
              <a:path h="10865189" w="13368801">
                <a:moveTo>
                  <a:pt x="0" y="0"/>
                </a:moveTo>
                <a:lnTo>
                  <a:pt x="13368800" y="0"/>
                </a:lnTo>
                <a:lnTo>
                  <a:pt x="13368800"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6066167" y="8614566"/>
            <a:ext cx="4443665" cy="3344868"/>
          </a:xfrm>
          <a:custGeom>
            <a:avLst/>
            <a:gdLst/>
            <a:ahLst/>
            <a:cxnLst/>
            <a:rect r="r" b="b" t="t" l="l"/>
            <a:pathLst>
              <a:path h="3344868" w="4443665">
                <a:moveTo>
                  <a:pt x="4443666" y="3344868"/>
                </a:moveTo>
                <a:lnTo>
                  <a:pt x="0" y="3344868"/>
                </a:lnTo>
                <a:lnTo>
                  <a:pt x="0" y="0"/>
                </a:lnTo>
                <a:lnTo>
                  <a:pt x="4443666" y="0"/>
                </a:lnTo>
                <a:lnTo>
                  <a:pt x="4443666" y="334486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47745" y="-4115192"/>
            <a:ext cx="6705131" cy="670513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47C00">
                <a:alpha val="15686"/>
              </a:srgbClr>
            </a:solidFill>
          </p:spPr>
        </p:sp>
      </p:grpSp>
      <p:grpSp>
        <p:nvGrpSpPr>
          <p:cNvPr name="Group 6" id="6"/>
          <p:cNvGrpSpPr/>
          <p:nvPr/>
        </p:nvGrpSpPr>
        <p:grpSpPr>
          <a:xfrm rot="0">
            <a:off x="-2627333" y="7802940"/>
            <a:ext cx="3835511" cy="3835511"/>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47C00">
                <a:alpha val="15686"/>
              </a:srgbClr>
            </a:solidFill>
          </p:spPr>
        </p:sp>
      </p:grpSp>
      <p:grpSp>
        <p:nvGrpSpPr>
          <p:cNvPr name="Group 8" id="8"/>
          <p:cNvGrpSpPr>
            <a:grpSpLocks noChangeAspect="true"/>
          </p:cNvGrpSpPr>
          <p:nvPr/>
        </p:nvGrpSpPr>
        <p:grpSpPr>
          <a:xfrm rot="0">
            <a:off x="800152" y="3009166"/>
            <a:ext cx="2551089" cy="255107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10" id="10"/>
          <p:cNvGrpSpPr>
            <a:grpSpLocks noChangeAspect="true"/>
          </p:cNvGrpSpPr>
          <p:nvPr/>
        </p:nvGrpSpPr>
        <p:grpSpPr>
          <a:xfrm rot="0">
            <a:off x="852107" y="6278608"/>
            <a:ext cx="2499134" cy="2499124"/>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9639" r="0" b="-20949"/>
              </a:stretch>
            </a:blipFill>
          </p:spPr>
        </p:sp>
      </p:grpSp>
      <p:grpSp>
        <p:nvGrpSpPr>
          <p:cNvPr name="Group 12" id="12"/>
          <p:cNvGrpSpPr>
            <a:grpSpLocks noChangeAspect="true"/>
          </p:cNvGrpSpPr>
          <p:nvPr/>
        </p:nvGrpSpPr>
        <p:grpSpPr>
          <a:xfrm rot="0">
            <a:off x="7868455" y="3009166"/>
            <a:ext cx="2551089" cy="255107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14" id="14"/>
          <p:cNvGrpSpPr>
            <a:grpSpLocks noChangeAspect="true"/>
          </p:cNvGrpSpPr>
          <p:nvPr/>
        </p:nvGrpSpPr>
        <p:grpSpPr>
          <a:xfrm rot="0">
            <a:off x="7868455" y="6226653"/>
            <a:ext cx="2551089" cy="2551079"/>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
        <p:nvSpPr>
          <p:cNvPr name="TextBox 16" id="16"/>
          <p:cNvSpPr txBox="true"/>
          <p:nvPr/>
        </p:nvSpPr>
        <p:spPr>
          <a:xfrm rot="0">
            <a:off x="1208178" y="816191"/>
            <a:ext cx="13730133" cy="1131281"/>
          </a:xfrm>
          <a:prstGeom prst="rect">
            <a:avLst/>
          </a:prstGeom>
        </p:spPr>
        <p:txBody>
          <a:bodyPr anchor="t" rtlCol="false" tIns="0" lIns="0" bIns="0" rIns="0">
            <a:spAutoFit/>
          </a:bodyPr>
          <a:lstStyle/>
          <a:p>
            <a:pPr>
              <a:lnSpc>
                <a:spcPts val="8404"/>
              </a:lnSpc>
            </a:pPr>
            <a:r>
              <a:rPr lang="en-US" sz="8489">
                <a:solidFill>
                  <a:srgbClr val="000000"/>
                </a:solidFill>
                <a:latin typeface="Hammersmith One"/>
              </a:rPr>
              <a:t>Our Team - InsightMasters</a:t>
            </a:r>
          </a:p>
        </p:txBody>
      </p:sp>
      <p:sp>
        <p:nvSpPr>
          <p:cNvPr name="TextBox 17" id="17"/>
          <p:cNvSpPr txBox="true"/>
          <p:nvPr/>
        </p:nvSpPr>
        <p:spPr>
          <a:xfrm rot="0">
            <a:off x="2404820" y="4009879"/>
            <a:ext cx="4539832" cy="507111"/>
          </a:xfrm>
          <a:prstGeom prst="rect">
            <a:avLst/>
          </a:prstGeom>
        </p:spPr>
        <p:txBody>
          <a:bodyPr anchor="t" rtlCol="false" tIns="0" lIns="0" bIns="0" rIns="0">
            <a:spAutoFit/>
          </a:bodyPr>
          <a:lstStyle/>
          <a:p>
            <a:pPr algn="ctr">
              <a:lnSpc>
                <a:spcPts val="4092"/>
              </a:lnSpc>
            </a:pPr>
            <a:r>
              <a:rPr lang="en-US" sz="3300">
                <a:solidFill>
                  <a:srgbClr val="000000"/>
                </a:solidFill>
                <a:latin typeface="Montserrat Medium"/>
              </a:rPr>
              <a:t>Varun S </a:t>
            </a:r>
          </a:p>
        </p:txBody>
      </p:sp>
      <p:sp>
        <p:nvSpPr>
          <p:cNvPr name="TextBox 18" id="18"/>
          <p:cNvSpPr txBox="true"/>
          <p:nvPr/>
        </p:nvSpPr>
        <p:spPr>
          <a:xfrm rot="0">
            <a:off x="2656197" y="7295829"/>
            <a:ext cx="4539832" cy="507111"/>
          </a:xfrm>
          <a:prstGeom prst="rect">
            <a:avLst/>
          </a:prstGeom>
        </p:spPr>
        <p:txBody>
          <a:bodyPr anchor="t" rtlCol="false" tIns="0" lIns="0" bIns="0" rIns="0">
            <a:spAutoFit/>
          </a:bodyPr>
          <a:lstStyle/>
          <a:p>
            <a:pPr algn="ctr">
              <a:lnSpc>
                <a:spcPts val="4092"/>
              </a:lnSpc>
            </a:pPr>
            <a:r>
              <a:rPr lang="en-US" sz="3300">
                <a:solidFill>
                  <a:srgbClr val="000000"/>
                </a:solidFill>
                <a:latin typeface="Montserrat Medium"/>
              </a:rPr>
              <a:t>Sudharsun L </a:t>
            </a:r>
          </a:p>
        </p:txBody>
      </p:sp>
      <p:sp>
        <p:nvSpPr>
          <p:cNvPr name="TextBox 19" id="19"/>
          <p:cNvSpPr txBox="true"/>
          <p:nvPr/>
        </p:nvSpPr>
        <p:spPr>
          <a:xfrm rot="0">
            <a:off x="9594394" y="4009879"/>
            <a:ext cx="4539832" cy="507111"/>
          </a:xfrm>
          <a:prstGeom prst="rect">
            <a:avLst/>
          </a:prstGeom>
        </p:spPr>
        <p:txBody>
          <a:bodyPr anchor="t" rtlCol="false" tIns="0" lIns="0" bIns="0" rIns="0">
            <a:spAutoFit/>
          </a:bodyPr>
          <a:lstStyle/>
          <a:p>
            <a:pPr algn="ctr">
              <a:lnSpc>
                <a:spcPts val="4092"/>
              </a:lnSpc>
            </a:pPr>
            <a:r>
              <a:rPr lang="en-US" sz="3300">
                <a:solidFill>
                  <a:srgbClr val="000000"/>
                </a:solidFill>
                <a:latin typeface="Montserrat Medium"/>
              </a:rPr>
              <a:t>Nithin VS </a:t>
            </a:r>
          </a:p>
        </p:txBody>
      </p:sp>
      <p:sp>
        <p:nvSpPr>
          <p:cNvPr name="TextBox 20" id="20"/>
          <p:cNvSpPr txBox="true"/>
          <p:nvPr/>
        </p:nvSpPr>
        <p:spPr>
          <a:xfrm rot="0">
            <a:off x="9594394" y="7295829"/>
            <a:ext cx="4539832" cy="507111"/>
          </a:xfrm>
          <a:prstGeom prst="rect">
            <a:avLst/>
          </a:prstGeom>
        </p:spPr>
        <p:txBody>
          <a:bodyPr anchor="t" rtlCol="false" tIns="0" lIns="0" bIns="0" rIns="0">
            <a:spAutoFit/>
          </a:bodyPr>
          <a:lstStyle/>
          <a:p>
            <a:pPr algn="ctr">
              <a:lnSpc>
                <a:spcPts val="4092"/>
              </a:lnSpc>
            </a:pPr>
            <a:r>
              <a:rPr lang="en-US" sz="3300">
                <a:solidFill>
                  <a:srgbClr val="000000"/>
                </a:solidFill>
                <a:latin typeface="Montserrat Medium"/>
              </a:rPr>
              <a:t>Kamal 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false" rot="0">
            <a:off x="8746584" y="223262"/>
            <a:ext cx="13368801" cy="10865189"/>
          </a:xfrm>
          <a:custGeom>
            <a:avLst/>
            <a:gdLst/>
            <a:ahLst/>
            <a:cxnLst/>
            <a:rect r="r" b="b" t="t" l="l"/>
            <a:pathLst>
              <a:path h="10865189" w="13368801">
                <a:moveTo>
                  <a:pt x="13368800" y="0"/>
                </a:moveTo>
                <a:lnTo>
                  <a:pt x="0" y="0"/>
                </a:lnTo>
                <a:lnTo>
                  <a:pt x="0" y="10865189"/>
                </a:lnTo>
                <a:lnTo>
                  <a:pt x="13368800" y="10865189"/>
                </a:lnTo>
                <a:lnTo>
                  <a:pt x="13368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497848" y="223262"/>
            <a:ext cx="6560317" cy="984047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74481" t="0" r="-74481" b="0"/>
              </a:stretch>
            </a:blipFill>
          </p:spPr>
        </p:sp>
      </p:grpSp>
      <p:sp>
        <p:nvSpPr>
          <p:cNvPr name="Freeform 5" id="5"/>
          <p:cNvSpPr/>
          <p:nvPr/>
        </p:nvSpPr>
        <p:spPr>
          <a:xfrm flipH="false" flipV="false" rot="-5400000">
            <a:off x="-1774723" y="9146146"/>
            <a:ext cx="3031255" cy="2281708"/>
          </a:xfrm>
          <a:custGeom>
            <a:avLst/>
            <a:gdLst/>
            <a:ahLst/>
            <a:cxnLst/>
            <a:rect r="r" b="b" t="t" l="l"/>
            <a:pathLst>
              <a:path h="2281708" w="3031255">
                <a:moveTo>
                  <a:pt x="0" y="0"/>
                </a:moveTo>
                <a:lnTo>
                  <a:pt x="3031255" y="0"/>
                </a:lnTo>
                <a:lnTo>
                  <a:pt x="3031255" y="2281708"/>
                </a:lnTo>
                <a:lnTo>
                  <a:pt x="0" y="22817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992990"/>
            <a:ext cx="7388126" cy="1094687"/>
          </a:xfrm>
          <a:prstGeom prst="rect">
            <a:avLst/>
          </a:prstGeom>
        </p:spPr>
        <p:txBody>
          <a:bodyPr anchor="t" rtlCol="false" tIns="0" lIns="0" bIns="0" rIns="0">
            <a:spAutoFit/>
          </a:bodyPr>
          <a:lstStyle/>
          <a:p>
            <a:pPr>
              <a:lnSpc>
                <a:spcPts val="8106"/>
              </a:lnSpc>
            </a:pPr>
            <a:r>
              <a:rPr lang="en-US" sz="8188">
                <a:solidFill>
                  <a:srgbClr val="000000"/>
                </a:solidFill>
                <a:latin typeface="Hammersmith One"/>
              </a:rPr>
              <a:t>Challenge</a:t>
            </a:r>
          </a:p>
        </p:txBody>
      </p:sp>
      <p:sp>
        <p:nvSpPr>
          <p:cNvPr name="TextBox 7" id="7"/>
          <p:cNvSpPr txBox="true"/>
          <p:nvPr/>
        </p:nvSpPr>
        <p:spPr>
          <a:xfrm rot="0">
            <a:off x="1028700" y="2669451"/>
            <a:ext cx="7169295" cy="2986405"/>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Poppins"/>
              </a:rPr>
              <a:t>Create innovative and captivating features for mobile and wearable devices that resonate with the youth, encouraging them to reduce sedentary behaviors and embrace more a physically active lifestyle. </a:t>
            </a:r>
          </a:p>
        </p:txBody>
      </p:sp>
      <p:sp>
        <p:nvSpPr>
          <p:cNvPr name="TextBox 8" id="8"/>
          <p:cNvSpPr txBox="true"/>
          <p:nvPr/>
        </p:nvSpPr>
        <p:spPr>
          <a:xfrm rot="0">
            <a:off x="1028700" y="6236881"/>
            <a:ext cx="9242057" cy="3481705"/>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Poppins"/>
              </a:rPr>
              <a:t>A lifestyle that is predominantly sedentary among children poses significant risks such as obesity, cardiovascular ailments, and mental health issues, thereby hindering their physical and cognitive development. Regular physical activity is crucial in reducing these health risks and promoting overall well-being.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true" rot="-1196872">
            <a:off x="10424666" y="5648134"/>
            <a:ext cx="9881325" cy="8030822"/>
          </a:xfrm>
          <a:custGeom>
            <a:avLst/>
            <a:gdLst/>
            <a:ahLst/>
            <a:cxnLst/>
            <a:rect r="r" b="b" t="t" l="l"/>
            <a:pathLst>
              <a:path h="8030822" w="9881325">
                <a:moveTo>
                  <a:pt x="9881324" y="8030822"/>
                </a:moveTo>
                <a:lnTo>
                  <a:pt x="0" y="8030822"/>
                </a:lnTo>
                <a:lnTo>
                  <a:pt x="0" y="0"/>
                </a:lnTo>
                <a:lnTo>
                  <a:pt x="9881324" y="0"/>
                </a:lnTo>
                <a:lnTo>
                  <a:pt x="9881324" y="80308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751592"/>
            <a:ext cx="9061725" cy="1111931"/>
          </a:xfrm>
          <a:prstGeom prst="rect">
            <a:avLst/>
          </a:prstGeom>
        </p:spPr>
        <p:txBody>
          <a:bodyPr anchor="t" rtlCol="false" tIns="0" lIns="0" bIns="0" rIns="0">
            <a:spAutoFit/>
          </a:bodyPr>
          <a:lstStyle/>
          <a:p>
            <a:pPr>
              <a:lnSpc>
                <a:spcPts val="8393"/>
              </a:lnSpc>
            </a:pPr>
            <a:r>
              <a:rPr lang="en-US" sz="8477">
                <a:solidFill>
                  <a:srgbClr val="000000"/>
                </a:solidFill>
                <a:latin typeface="Hammersmith One"/>
              </a:rPr>
              <a:t>Target group  </a:t>
            </a:r>
          </a:p>
        </p:txBody>
      </p:sp>
      <p:sp>
        <p:nvSpPr>
          <p:cNvPr name="TextBox 5" id="5"/>
          <p:cNvSpPr txBox="true"/>
          <p:nvPr/>
        </p:nvSpPr>
        <p:spPr>
          <a:xfrm rot="0">
            <a:off x="800432" y="3712290"/>
            <a:ext cx="10245626" cy="2637155"/>
          </a:xfrm>
          <a:prstGeom prst="rect">
            <a:avLst/>
          </a:prstGeom>
        </p:spPr>
        <p:txBody>
          <a:bodyPr anchor="t" rtlCol="false" tIns="0" lIns="0" bIns="0" rIns="0">
            <a:spAutoFit/>
          </a:bodyPr>
          <a:lstStyle/>
          <a:p>
            <a:pPr algn="just">
              <a:lnSpc>
                <a:spcPts val="5319"/>
              </a:lnSpc>
            </a:pPr>
            <a:r>
              <a:rPr lang="en-US" sz="2799">
                <a:solidFill>
                  <a:srgbClr val="000000"/>
                </a:solidFill>
                <a:latin typeface="Poppins"/>
              </a:rPr>
              <a:t>On average, children who participated in after-school care or other programs spent 41% and 51% of the session engaged in sedentary activities. Similarly, adolescents spent 57% of their after-school time in sedentary pursuits.</a:t>
            </a:r>
          </a:p>
        </p:txBody>
      </p:sp>
      <p:grpSp>
        <p:nvGrpSpPr>
          <p:cNvPr name="Group 6" id="6"/>
          <p:cNvGrpSpPr/>
          <p:nvPr/>
        </p:nvGrpSpPr>
        <p:grpSpPr>
          <a:xfrm rot="0">
            <a:off x="12876591" y="1956458"/>
            <a:ext cx="3961534" cy="3961534"/>
            <a:chOff x="0" y="0"/>
            <a:chExt cx="5282045" cy="5282045"/>
          </a:xfrm>
        </p:grpSpPr>
        <p:grpSp>
          <p:nvGrpSpPr>
            <p:cNvPr name="Group 7" id="7"/>
            <p:cNvGrpSpPr>
              <a:grpSpLocks noChangeAspect="true"/>
            </p:cNvGrpSpPr>
            <p:nvPr/>
          </p:nvGrpSpPr>
          <p:grpSpPr>
            <a:xfrm rot="0">
              <a:off x="0" y="0"/>
              <a:ext cx="5282045" cy="5282045"/>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433835"/>
                    </a:lnTo>
                    <a:cubicBezTo>
                      <a:pt x="1032372" y="432492"/>
                      <a:pt x="754258" y="591957"/>
                      <a:pt x="603692" y="851849"/>
                    </a:cubicBezTo>
                    <a:cubicBezTo>
                      <a:pt x="453127" y="1111741"/>
                      <a:pt x="453127" y="1432329"/>
                      <a:pt x="603692" y="1692221"/>
                    </a:cubicBezTo>
                    <a:cubicBezTo>
                      <a:pt x="754258" y="1952113"/>
                      <a:pt x="1032372" y="2111578"/>
                      <a:pt x="1332725" y="2110235"/>
                    </a:cubicBezTo>
                    <a:cubicBezTo>
                      <a:pt x="1633078" y="2111578"/>
                      <a:pt x="1911192" y="1952113"/>
                      <a:pt x="2061758" y="1692221"/>
                    </a:cubicBezTo>
                    <a:cubicBezTo>
                      <a:pt x="2212323" y="1432329"/>
                      <a:pt x="2212323" y="1111741"/>
                      <a:pt x="2061758" y="851849"/>
                    </a:cubicBezTo>
                    <a:cubicBezTo>
                      <a:pt x="1911192" y="591957"/>
                      <a:pt x="1633078" y="432492"/>
                      <a:pt x="1332725" y="433835"/>
                    </a:cubicBezTo>
                    <a:close/>
                  </a:path>
                </a:pathLst>
              </a:custGeom>
              <a:solidFill>
                <a:srgbClr val="F4C303"/>
              </a:solidFill>
            </p:spPr>
          </p:sp>
          <p:sp>
            <p:nvSpPr>
              <p:cNvPr name="Freeform 9" id="9"/>
              <p:cNvSpPr/>
              <p:nvPr/>
            </p:nvSpPr>
            <p:spPr>
              <a:xfrm flipH="false" flipV="false" rot="0">
                <a:off x="796085" y="10740"/>
                <a:ext cx="1822963" cy="2600742"/>
              </a:xfrm>
              <a:custGeom>
                <a:avLst/>
                <a:gdLst/>
                <a:ahLst/>
                <a:cxnLst/>
                <a:rect r="r" b="b" t="t" l="l"/>
                <a:pathLst>
                  <a:path h="2600742" w="1822963">
                    <a:moveTo>
                      <a:pt x="734035" y="16184"/>
                    </a:moveTo>
                    <a:cubicBezTo>
                      <a:pt x="1182183" y="109961"/>
                      <a:pt x="1545162" y="437699"/>
                      <a:pt x="1684063" y="873975"/>
                    </a:cubicBezTo>
                    <a:cubicBezTo>
                      <a:pt x="1822964" y="1310251"/>
                      <a:pt x="1716282" y="1787519"/>
                      <a:pt x="1404843" y="2123132"/>
                    </a:cubicBezTo>
                    <a:cubicBezTo>
                      <a:pt x="1093405" y="2458745"/>
                      <a:pt x="625427" y="2600742"/>
                      <a:pt x="180003" y="2494782"/>
                    </a:cubicBezTo>
                    <a:cubicBezTo>
                      <a:pt x="104660" y="2477215"/>
                      <a:pt x="44475" y="2420677"/>
                      <a:pt x="22238" y="2346578"/>
                    </a:cubicBezTo>
                    <a:cubicBezTo>
                      <a:pt x="0" y="2272478"/>
                      <a:pt x="19111" y="2192144"/>
                      <a:pt x="72332" y="2135994"/>
                    </a:cubicBezTo>
                    <a:cubicBezTo>
                      <a:pt x="125553" y="2079845"/>
                      <a:pt x="204750" y="2056464"/>
                      <a:pt x="279933" y="2074705"/>
                    </a:cubicBezTo>
                    <a:cubicBezTo>
                      <a:pt x="573913" y="2144638"/>
                      <a:pt x="882778" y="2050920"/>
                      <a:pt x="1088327" y="1829416"/>
                    </a:cubicBezTo>
                    <a:cubicBezTo>
                      <a:pt x="1293877" y="1607911"/>
                      <a:pt x="1364287" y="1292914"/>
                      <a:pt x="1272613" y="1004972"/>
                    </a:cubicBezTo>
                    <a:cubicBezTo>
                      <a:pt x="1180938" y="717030"/>
                      <a:pt x="941372" y="500723"/>
                      <a:pt x="645595" y="438830"/>
                    </a:cubicBezTo>
                    <a:cubicBezTo>
                      <a:pt x="569800" y="423323"/>
                      <a:pt x="508096" y="368447"/>
                      <a:pt x="483847" y="294981"/>
                    </a:cubicBezTo>
                    <a:cubicBezTo>
                      <a:pt x="459598" y="221515"/>
                      <a:pt x="476512" y="140690"/>
                      <a:pt x="528182" y="83111"/>
                    </a:cubicBezTo>
                    <a:cubicBezTo>
                      <a:pt x="579853" y="25531"/>
                      <a:pt x="658383" y="0"/>
                      <a:pt x="734035" y="16184"/>
                    </a:cubicBezTo>
                    <a:close/>
                  </a:path>
                </a:pathLst>
              </a:custGeom>
              <a:solidFill>
                <a:srgbClr val="F47C00"/>
              </a:solidFill>
            </p:spPr>
          </p:sp>
        </p:grpSp>
      </p:grpSp>
      <p:sp>
        <p:nvSpPr>
          <p:cNvPr name="TextBox 10" id="10"/>
          <p:cNvSpPr txBox="true"/>
          <p:nvPr/>
        </p:nvSpPr>
        <p:spPr>
          <a:xfrm rot="0">
            <a:off x="14273999" y="3630837"/>
            <a:ext cx="2564126" cy="746125"/>
          </a:xfrm>
          <a:prstGeom prst="rect">
            <a:avLst/>
          </a:prstGeom>
        </p:spPr>
        <p:txBody>
          <a:bodyPr anchor="t" rtlCol="false" tIns="0" lIns="0" bIns="0" rIns="0">
            <a:spAutoFit/>
          </a:bodyPr>
          <a:lstStyle/>
          <a:p>
            <a:pPr>
              <a:lnSpc>
                <a:spcPts val="5509"/>
              </a:lnSpc>
            </a:pPr>
            <a:r>
              <a:rPr lang="en-US" sz="5799">
                <a:solidFill>
                  <a:srgbClr val="37314F"/>
                </a:solidFill>
                <a:latin typeface="Montserrat Classic"/>
              </a:rPr>
              <a:t>57%</a:t>
            </a:r>
          </a:p>
        </p:txBody>
      </p:sp>
      <p:sp>
        <p:nvSpPr>
          <p:cNvPr name="TextBox 11" id="11"/>
          <p:cNvSpPr txBox="true"/>
          <p:nvPr/>
        </p:nvSpPr>
        <p:spPr>
          <a:xfrm rot="0">
            <a:off x="800432" y="6833489"/>
            <a:ext cx="10245626" cy="1970405"/>
          </a:xfrm>
          <a:prstGeom prst="rect">
            <a:avLst/>
          </a:prstGeom>
        </p:spPr>
        <p:txBody>
          <a:bodyPr anchor="t" rtlCol="false" tIns="0" lIns="0" bIns="0" rIns="0">
            <a:spAutoFit/>
          </a:bodyPr>
          <a:lstStyle/>
          <a:p>
            <a:pPr algn="just">
              <a:lnSpc>
                <a:spcPts val="5319"/>
              </a:lnSpc>
            </a:pPr>
            <a:r>
              <a:rPr lang="en-US" sz="2799">
                <a:solidFill>
                  <a:srgbClr val="000000"/>
                </a:solidFill>
                <a:latin typeface="Poppins"/>
              </a:rPr>
              <a:t>Parents who work full-time often struggle to dedicate ample time towards their children's mental and physical health.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6619580"/>
            <a:ext cx="13368801" cy="10865189"/>
          </a:xfrm>
          <a:custGeom>
            <a:avLst/>
            <a:gdLst/>
            <a:ahLst/>
            <a:cxnLst/>
            <a:rect r="r" b="b" t="t" l="l"/>
            <a:pathLst>
              <a:path h="10865189" w="13368801">
                <a:moveTo>
                  <a:pt x="0" y="0"/>
                </a:moveTo>
                <a:lnTo>
                  <a:pt x="13368801" y="0"/>
                </a:lnTo>
                <a:lnTo>
                  <a:pt x="13368801"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5922" y="7159194"/>
            <a:ext cx="4437129" cy="2708820"/>
          </a:xfrm>
          <a:custGeom>
            <a:avLst/>
            <a:gdLst/>
            <a:ahLst/>
            <a:cxnLst/>
            <a:rect r="r" b="b" t="t" l="l"/>
            <a:pathLst>
              <a:path h="2708820" w="4437129">
                <a:moveTo>
                  <a:pt x="0" y="0"/>
                </a:moveTo>
                <a:lnTo>
                  <a:pt x="4437130" y="0"/>
                </a:lnTo>
                <a:lnTo>
                  <a:pt x="4437130" y="2708820"/>
                </a:lnTo>
                <a:lnTo>
                  <a:pt x="0" y="2708820"/>
                </a:lnTo>
                <a:lnTo>
                  <a:pt x="0" y="0"/>
                </a:lnTo>
                <a:close/>
              </a:path>
            </a:pathLst>
          </a:custGeom>
          <a:blipFill>
            <a:blip r:embed="rId6"/>
            <a:stretch>
              <a:fillRect l="0" t="-1918" r="0" b="-1918"/>
            </a:stretch>
          </a:blipFill>
        </p:spPr>
      </p:sp>
      <p:sp>
        <p:nvSpPr>
          <p:cNvPr name="Freeform 5" id="5"/>
          <p:cNvSpPr/>
          <p:nvPr/>
        </p:nvSpPr>
        <p:spPr>
          <a:xfrm flipH="false" flipV="false" rot="0">
            <a:off x="150172" y="3223921"/>
            <a:ext cx="5597717" cy="2677870"/>
          </a:xfrm>
          <a:custGeom>
            <a:avLst/>
            <a:gdLst/>
            <a:ahLst/>
            <a:cxnLst/>
            <a:rect r="r" b="b" t="t" l="l"/>
            <a:pathLst>
              <a:path h="2677870" w="5597717">
                <a:moveTo>
                  <a:pt x="0" y="0"/>
                </a:moveTo>
                <a:lnTo>
                  <a:pt x="5597717" y="0"/>
                </a:lnTo>
                <a:lnTo>
                  <a:pt x="5597717" y="2677871"/>
                </a:lnTo>
                <a:lnTo>
                  <a:pt x="0" y="2677871"/>
                </a:lnTo>
                <a:lnTo>
                  <a:pt x="0" y="0"/>
                </a:lnTo>
                <a:close/>
              </a:path>
            </a:pathLst>
          </a:custGeom>
          <a:blipFill>
            <a:blip r:embed="rId7"/>
            <a:stretch>
              <a:fillRect l="0" t="0" r="0" b="0"/>
            </a:stretch>
          </a:blipFill>
        </p:spPr>
      </p:sp>
      <p:sp>
        <p:nvSpPr>
          <p:cNvPr name="TextBox 6" id="6"/>
          <p:cNvSpPr txBox="true"/>
          <p:nvPr/>
        </p:nvSpPr>
        <p:spPr>
          <a:xfrm rot="0">
            <a:off x="1666743" y="893528"/>
            <a:ext cx="13303230" cy="1072991"/>
          </a:xfrm>
          <a:prstGeom prst="rect">
            <a:avLst/>
          </a:prstGeom>
        </p:spPr>
        <p:txBody>
          <a:bodyPr anchor="t" rtlCol="false" tIns="0" lIns="0" bIns="0" rIns="0">
            <a:spAutoFit/>
          </a:bodyPr>
          <a:lstStyle/>
          <a:p>
            <a:pPr>
              <a:lnSpc>
                <a:spcPts val="8008"/>
              </a:lnSpc>
            </a:pPr>
            <a:r>
              <a:rPr lang="en-US" sz="8089">
                <a:solidFill>
                  <a:srgbClr val="000000"/>
                </a:solidFill>
                <a:latin typeface="Hammersmith One"/>
              </a:rPr>
              <a:t>Proposed Solution</a:t>
            </a:r>
          </a:p>
        </p:txBody>
      </p:sp>
      <p:sp>
        <p:nvSpPr>
          <p:cNvPr name="TextBox 7" id="7"/>
          <p:cNvSpPr txBox="true"/>
          <p:nvPr/>
        </p:nvSpPr>
        <p:spPr>
          <a:xfrm rot="0">
            <a:off x="6438847" y="2575937"/>
            <a:ext cx="10236523" cy="5304155"/>
          </a:xfrm>
          <a:prstGeom prst="rect">
            <a:avLst/>
          </a:prstGeom>
        </p:spPr>
        <p:txBody>
          <a:bodyPr anchor="t" rtlCol="false" tIns="0" lIns="0" bIns="0" rIns="0">
            <a:spAutoFit/>
          </a:bodyPr>
          <a:lstStyle/>
          <a:p>
            <a:pPr algn="just">
              <a:lnSpc>
                <a:spcPts val="5319"/>
              </a:lnSpc>
            </a:pPr>
            <a:r>
              <a:rPr lang="en-US" sz="2799">
                <a:solidFill>
                  <a:srgbClr val="000000"/>
                </a:solidFill>
                <a:latin typeface="Poppins"/>
              </a:rPr>
              <a:t>Introducing </a:t>
            </a:r>
            <a:r>
              <a:rPr lang="en-US" sz="2799">
                <a:solidFill>
                  <a:srgbClr val="000000"/>
                </a:solidFill>
                <a:latin typeface="Poppins Bold"/>
              </a:rPr>
              <a:t>Habify+</a:t>
            </a:r>
            <a:r>
              <a:rPr lang="en-US" sz="2799">
                <a:solidFill>
                  <a:srgbClr val="000000"/>
                </a:solidFill>
                <a:latin typeface="Poppins"/>
              </a:rPr>
              <a:t>, an innovative solution designed to empower children towards healthier lifestyles. Our approach involves personalizing activities and incorporating a reward system utilizing advanced wearables and machine learning. By integrating families, we cultivate a supportive and health-conscious social environment, promoting a holistic approach to an active lifestyle.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3928" y="-68262"/>
            <a:ext cx="3150744" cy="1882643"/>
          </a:xfrm>
          <a:custGeom>
            <a:avLst/>
            <a:gdLst/>
            <a:ahLst/>
            <a:cxnLst/>
            <a:rect r="r" b="b" t="t" l="l"/>
            <a:pathLst>
              <a:path h="1882643" w="3150744">
                <a:moveTo>
                  <a:pt x="0" y="0"/>
                </a:moveTo>
                <a:lnTo>
                  <a:pt x="3150744" y="0"/>
                </a:lnTo>
                <a:lnTo>
                  <a:pt x="3150744" y="1882643"/>
                </a:lnTo>
                <a:lnTo>
                  <a:pt x="0" y="1882643"/>
                </a:lnTo>
                <a:lnTo>
                  <a:pt x="0" y="0"/>
                </a:lnTo>
                <a:close/>
              </a:path>
            </a:pathLst>
          </a:custGeom>
          <a:blipFill>
            <a:blip r:embed="rId4"/>
            <a:stretch>
              <a:fillRect l="0" t="0" r="0" b="0"/>
            </a:stretch>
          </a:blipFill>
        </p:spPr>
      </p:sp>
      <p:sp>
        <p:nvSpPr>
          <p:cNvPr name="Freeform 4" id="4"/>
          <p:cNvSpPr/>
          <p:nvPr/>
        </p:nvSpPr>
        <p:spPr>
          <a:xfrm flipH="false" flipV="false" rot="0">
            <a:off x="8877038" y="1601714"/>
            <a:ext cx="3546063" cy="7748584"/>
          </a:xfrm>
          <a:custGeom>
            <a:avLst/>
            <a:gdLst/>
            <a:ahLst/>
            <a:cxnLst/>
            <a:rect r="r" b="b" t="t" l="l"/>
            <a:pathLst>
              <a:path h="7748584" w="3546063">
                <a:moveTo>
                  <a:pt x="0" y="0"/>
                </a:moveTo>
                <a:lnTo>
                  <a:pt x="3546062" y="0"/>
                </a:lnTo>
                <a:lnTo>
                  <a:pt x="3546062" y="7748584"/>
                </a:lnTo>
                <a:lnTo>
                  <a:pt x="0" y="7748584"/>
                </a:lnTo>
                <a:lnTo>
                  <a:pt x="0" y="0"/>
                </a:lnTo>
                <a:close/>
              </a:path>
            </a:pathLst>
          </a:custGeom>
          <a:blipFill>
            <a:blip r:embed="rId5"/>
            <a:stretch>
              <a:fillRect l="0" t="0" r="-814" b="-100470"/>
            </a:stretch>
          </a:blipFill>
        </p:spPr>
      </p:sp>
      <p:sp>
        <p:nvSpPr>
          <p:cNvPr name="Freeform 5" id="5"/>
          <p:cNvSpPr/>
          <p:nvPr/>
        </p:nvSpPr>
        <p:spPr>
          <a:xfrm flipH="false" flipV="false" rot="0">
            <a:off x="12953837" y="1601714"/>
            <a:ext cx="3583335" cy="7748584"/>
          </a:xfrm>
          <a:custGeom>
            <a:avLst/>
            <a:gdLst/>
            <a:ahLst/>
            <a:cxnLst/>
            <a:rect r="r" b="b" t="t" l="l"/>
            <a:pathLst>
              <a:path h="7748584" w="3583335">
                <a:moveTo>
                  <a:pt x="0" y="0"/>
                </a:moveTo>
                <a:lnTo>
                  <a:pt x="3583335" y="0"/>
                </a:lnTo>
                <a:lnTo>
                  <a:pt x="3583335" y="7748584"/>
                </a:lnTo>
                <a:lnTo>
                  <a:pt x="0" y="7748584"/>
                </a:lnTo>
                <a:lnTo>
                  <a:pt x="0" y="0"/>
                </a:lnTo>
                <a:close/>
              </a:path>
            </a:pathLst>
          </a:custGeom>
          <a:blipFill>
            <a:blip r:embed="rId6"/>
            <a:stretch>
              <a:fillRect l="0" t="0" r="0" b="-100055"/>
            </a:stretch>
          </a:blipFill>
        </p:spPr>
      </p:sp>
      <p:sp>
        <p:nvSpPr>
          <p:cNvPr name="TextBox 6" id="6"/>
          <p:cNvSpPr txBox="true"/>
          <p:nvPr/>
        </p:nvSpPr>
        <p:spPr>
          <a:xfrm rot="0">
            <a:off x="716973" y="1976306"/>
            <a:ext cx="9520990" cy="1131607"/>
          </a:xfrm>
          <a:prstGeom prst="rect">
            <a:avLst/>
          </a:prstGeom>
        </p:spPr>
        <p:txBody>
          <a:bodyPr anchor="t" rtlCol="false" tIns="0" lIns="0" bIns="0" rIns="0">
            <a:spAutoFit/>
          </a:bodyPr>
          <a:lstStyle/>
          <a:p>
            <a:pPr>
              <a:lnSpc>
                <a:spcPts val="8416"/>
              </a:lnSpc>
            </a:pPr>
            <a:r>
              <a:rPr lang="en-US" sz="8501">
                <a:solidFill>
                  <a:srgbClr val="000000"/>
                </a:solidFill>
                <a:latin typeface="Hammersmith One"/>
              </a:rPr>
              <a:t>Habify+</a:t>
            </a:r>
          </a:p>
        </p:txBody>
      </p:sp>
      <p:sp>
        <p:nvSpPr>
          <p:cNvPr name="TextBox 7" id="7"/>
          <p:cNvSpPr txBox="true"/>
          <p:nvPr/>
        </p:nvSpPr>
        <p:spPr>
          <a:xfrm rot="0">
            <a:off x="378980" y="3128081"/>
            <a:ext cx="8229382" cy="9515476"/>
          </a:xfrm>
          <a:prstGeom prst="rect">
            <a:avLst/>
          </a:prstGeom>
        </p:spPr>
        <p:txBody>
          <a:bodyPr anchor="t" rtlCol="false" tIns="0" lIns="0" bIns="0" rIns="0">
            <a:spAutoFit/>
          </a:bodyPr>
          <a:lstStyle/>
          <a:p>
            <a:pPr>
              <a:lnSpc>
                <a:spcPts val="6079"/>
              </a:lnSpc>
            </a:pPr>
            <a:r>
              <a:rPr lang="en-US" sz="3199">
                <a:solidFill>
                  <a:srgbClr val="000000"/>
                </a:solidFill>
                <a:latin typeface="Poppins"/>
              </a:rPr>
              <a:t>Key Features:</a:t>
            </a:r>
          </a:p>
          <a:p>
            <a:pPr marL="604519" indent="-302260" lvl="1">
              <a:lnSpc>
                <a:spcPts val="5319"/>
              </a:lnSpc>
              <a:buFont typeface="Arial"/>
              <a:buChar char="•"/>
            </a:pPr>
            <a:r>
              <a:rPr lang="en-US" sz="2799">
                <a:solidFill>
                  <a:srgbClr val="000000"/>
                </a:solidFill>
                <a:latin typeface="Poppins"/>
              </a:rPr>
              <a:t>Interactive, gamified - streaks and points </a:t>
            </a:r>
          </a:p>
          <a:p>
            <a:pPr marL="604519" indent="-302260" lvl="1">
              <a:lnSpc>
                <a:spcPts val="5319"/>
              </a:lnSpc>
              <a:buFont typeface="Arial"/>
              <a:buChar char="•"/>
            </a:pPr>
            <a:r>
              <a:rPr lang="en-US" sz="2799">
                <a:solidFill>
                  <a:srgbClr val="000000"/>
                </a:solidFill>
                <a:latin typeface="Poppins"/>
              </a:rPr>
              <a:t>Parental dashboard - guidance</a:t>
            </a:r>
          </a:p>
          <a:p>
            <a:pPr marL="604519" indent="-302260" lvl="1">
              <a:lnSpc>
                <a:spcPts val="5319"/>
              </a:lnSpc>
              <a:buFont typeface="Arial"/>
              <a:buChar char="•"/>
            </a:pPr>
            <a:r>
              <a:rPr lang="en-US" sz="2799">
                <a:solidFill>
                  <a:srgbClr val="000000"/>
                </a:solidFill>
                <a:latin typeface="Poppins"/>
              </a:rPr>
              <a:t>Edge computing - faster analytics </a:t>
            </a:r>
          </a:p>
          <a:p>
            <a:pPr marL="604519" indent="-302260" lvl="1">
              <a:lnSpc>
                <a:spcPts val="5319"/>
              </a:lnSpc>
              <a:buFont typeface="Arial"/>
              <a:buChar char="•"/>
            </a:pPr>
            <a:r>
              <a:rPr lang="en-US" sz="2799">
                <a:solidFill>
                  <a:srgbClr val="000000"/>
                </a:solidFill>
                <a:latin typeface="Poppins"/>
              </a:rPr>
              <a:t>Age and BMI specific tasks and activities - for Kids</a:t>
            </a:r>
          </a:p>
          <a:p>
            <a:pPr marL="604519" indent="-302260" lvl="1">
              <a:lnSpc>
                <a:spcPts val="5319"/>
              </a:lnSpc>
              <a:buFont typeface="Arial"/>
              <a:buChar char="•"/>
            </a:pPr>
            <a:r>
              <a:rPr lang="en-US" sz="2799">
                <a:solidFill>
                  <a:srgbClr val="000000"/>
                </a:solidFill>
                <a:latin typeface="Poppins"/>
              </a:rPr>
              <a:t>Stress Management - For mental wellbeing</a:t>
            </a:r>
          </a:p>
          <a:p>
            <a:pPr marL="604519" indent="-302260" lvl="1">
              <a:lnSpc>
                <a:spcPts val="5319"/>
              </a:lnSpc>
              <a:buFont typeface="Arial"/>
              <a:buChar char="•"/>
            </a:pPr>
            <a:r>
              <a:rPr lang="en-US" sz="2799">
                <a:solidFill>
                  <a:srgbClr val="000000"/>
                </a:solidFill>
                <a:latin typeface="Poppins"/>
              </a:rPr>
              <a:t>Diverse physical challenges - tresure hunt </a:t>
            </a:r>
          </a:p>
          <a:p>
            <a:pPr>
              <a:lnSpc>
                <a:spcPts val="6079"/>
              </a:lnSpc>
            </a:pPr>
          </a:p>
          <a:p>
            <a:pPr>
              <a:lnSpc>
                <a:spcPts val="5319"/>
              </a:lnSpc>
            </a:pPr>
          </a:p>
          <a:p>
            <a:pPr>
              <a:lnSpc>
                <a:spcPts val="5319"/>
              </a:lnSpc>
            </a:pPr>
          </a:p>
          <a:p>
            <a:pPr>
              <a:lnSpc>
                <a:spcPts val="5319"/>
              </a:lnSpc>
            </a:pPr>
          </a:p>
          <a:p>
            <a:pPr>
              <a:lnSpc>
                <a:spcPts val="53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6617521" y="7569573"/>
            <a:ext cx="13368801" cy="10865189"/>
          </a:xfrm>
          <a:custGeom>
            <a:avLst/>
            <a:gdLst/>
            <a:ahLst/>
            <a:cxnLst/>
            <a:rect r="r" b="b" t="t" l="l"/>
            <a:pathLst>
              <a:path h="10865189" w="13368801">
                <a:moveTo>
                  <a:pt x="0" y="0"/>
                </a:moveTo>
                <a:lnTo>
                  <a:pt x="13368800" y="0"/>
                </a:lnTo>
                <a:lnTo>
                  <a:pt x="13368800"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865566"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8110" y="0"/>
            <a:ext cx="2289890" cy="2024645"/>
          </a:xfrm>
          <a:custGeom>
            <a:avLst/>
            <a:gdLst/>
            <a:ahLst/>
            <a:cxnLst/>
            <a:rect r="r" b="b" t="t" l="l"/>
            <a:pathLst>
              <a:path h="2024645" w="2289890">
                <a:moveTo>
                  <a:pt x="0" y="0"/>
                </a:moveTo>
                <a:lnTo>
                  <a:pt x="2289890" y="0"/>
                </a:lnTo>
                <a:lnTo>
                  <a:pt x="2289890" y="2024645"/>
                </a:lnTo>
                <a:lnTo>
                  <a:pt x="0" y="2024645"/>
                </a:lnTo>
                <a:lnTo>
                  <a:pt x="0" y="0"/>
                </a:lnTo>
                <a:close/>
              </a:path>
            </a:pathLst>
          </a:custGeom>
          <a:blipFill>
            <a:blip r:embed="rId6"/>
            <a:stretch>
              <a:fillRect l="0" t="0" r="0" b="0"/>
            </a:stretch>
          </a:blipFill>
        </p:spPr>
      </p:sp>
      <p:sp>
        <p:nvSpPr>
          <p:cNvPr name="Freeform 5" id="5"/>
          <p:cNvSpPr/>
          <p:nvPr/>
        </p:nvSpPr>
        <p:spPr>
          <a:xfrm flipH="false" flipV="false" rot="0">
            <a:off x="14874708" y="2672113"/>
            <a:ext cx="3137492" cy="6925094"/>
          </a:xfrm>
          <a:custGeom>
            <a:avLst/>
            <a:gdLst/>
            <a:ahLst/>
            <a:cxnLst/>
            <a:rect r="r" b="b" t="t" l="l"/>
            <a:pathLst>
              <a:path h="6925094" w="3137492">
                <a:moveTo>
                  <a:pt x="0" y="0"/>
                </a:moveTo>
                <a:lnTo>
                  <a:pt x="3137492" y="0"/>
                </a:lnTo>
                <a:lnTo>
                  <a:pt x="3137492" y="6925094"/>
                </a:lnTo>
                <a:lnTo>
                  <a:pt x="0" y="6925094"/>
                </a:lnTo>
                <a:lnTo>
                  <a:pt x="0" y="0"/>
                </a:lnTo>
                <a:close/>
              </a:path>
            </a:pathLst>
          </a:custGeom>
          <a:blipFill>
            <a:blip r:embed="rId7"/>
            <a:stretch>
              <a:fillRect l="0" t="0" r="0" b="0"/>
            </a:stretch>
          </a:blipFill>
        </p:spPr>
      </p:sp>
      <p:sp>
        <p:nvSpPr>
          <p:cNvPr name="TextBox 6" id="6"/>
          <p:cNvSpPr txBox="true"/>
          <p:nvPr/>
        </p:nvSpPr>
        <p:spPr>
          <a:xfrm rot="0">
            <a:off x="816713" y="1118075"/>
            <a:ext cx="9221455" cy="1107031"/>
          </a:xfrm>
          <a:prstGeom prst="rect">
            <a:avLst/>
          </a:prstGeom>
        </p:spPr>
        <p:txBody>
          <a:bodyPr anchor="t" rtlCol="false" tIns="0" lIns="0" bIns="0" rIns="0">
            <a:spAutoFit/>
          </a:bodyPr>
          <a:lstStyle/>
          <a:p>
            <a:pPr>
              <a:lnSpc>
                <a:spcPts val="8211"/>
              </a:lnSpc>
            </a:pPr>
            <a:r>
              <a:rPr lang="en-US" sz="8294">
                <a:solidFill>
                  <a:srgbClr val="000000"/>
                </a:solidFill>
                <a:latin typeface="Hammersmith One"/>
              </a:rPr>
              <a:t>Business Model</a:t>
            </a:r>
          </a:p>
        </p:txBody>
      </p:sp>
      <p:sp>
        <p:nvSpPr>
          <p:cNvPr name="TextBox 7" id="7"/>
          <p:cNvSpPr txBox="true"/>
          <p:nvPr/>
        </p:nvSpPr>
        <p:spPr>
          <a:xfrm rot="0">
            <a:off x="602545" y="2453038"/>
            <a:ext cx="10412446" cy="2637155"/>
          </a:xfrm>
          <a:prstGeom prst="rect">
            <a:avLst/>
          </a:prstGeom>
        </p:spPr>
        <p:txBody>
          <a:bodyPr anchor="t" rtlCol="false" tIns="0" lIns="0" bIns="0" rIns="0">
            <a:spAutoFit/>
          </a:bodyPr>
          <a:lstStyle/>
          <a:p>
            <a:pPr algn="just">
              <a:lnSpc>
                <a:spcPts val="5319"/>
              </a:lnSpc>
            </a:pPr>
            <a:r>
              <a:rPr lang="en-US" sz="2799">
                <a:solidFill>
                  <a:srgbClr val="000000"/>
                </a:solidFill>
                <a:latin typeface="Poppins"/>
              </a:rPr>
              <a:t>As a revenue generating business model, we are proposing the multiple platforms to be included with the application, making sure that platform economy exists  among the users, third party players. </a:t>
            </a:r>
            <a:r>
              <a:rPr lang="en-US" sz="2799">
                <a:solidFill>
                  <a:srgbClr val="737373"/>
                </a:solidFill>
                <a:latin typeface="Poppins"/>
              </a:rPr>
              <a:t> </a:t>
            </a:r>
          </a:p>
        </p:txBody>
      </p:sp>
      <p:sp>
        <p:nvSpPr>
          <p:cNvPr name="Freeform 8" id="8"/>
          <p:cNvSpPr/>
          <p:nvPr/>
        </p:nvSpPr>
        <p:spPr>
          <a:xfrm flipH="false" flipV="false" rot="0">
            <a:off x="11545872" y="2672113"/>
            <a:ext cx="3144263" cy="6925094"/>
          </a:xfrm>
          <a:custGeom>
            <a:avLst/>
            <a:gdLst/>
            <a:ahLst/>
            <a:cxnLst/>
            <a:rect r="r" b="b" t="t" l="l"/>
            <a:pathLst>
              <a:path h="6925094" w="3144263">
                <a:moveTo>
                  <a:pt x="0" y="0"/>
                </a:moveTo>
                <a:lnTo>
                  <a:pt x="3144262" y="0"/>
                </a:lnTo>
                <a:lnTo>
                  <a:pt x="3144262" y="6925094"/>
                </a:lnTo>
                <a:lnTo>
                  <a:pt x="0" y="6925094"/>
                </a:lnTo>
                <a:lnTo>
                  <a:pt x="0" y="0"/>
                </a:lnTo>
                <a:close/>
              </a:path>
            </a:pathLst>
          </a:custGeom>
          <a:blipFill>
            <a:blip r:embed="rId8"/>
            <a:stretch>
              <a:fillRect l="0" t="0" r="0" b="0"/>
            </a:stretch>
          </a:blipFill>
        </p:spPr>
      </p:sp>
      <p:sp>
        <p:nvSpPr>
          <p:cNvPr name="TextBox 9" id="9"/>
          <p:cNvSpPr txBox="true"/>
          <p:nvPr/>
        </p:nvSpPr>
        <p:spPr>
          <a:xfrm rot="0">
            <a:off x="436690" y="5629981"/>
            <a:ext cx="9601478" cy="3967226"/>
          </a:xfrm>
          <a:prstGeom prst="rect">
            <a:avLst/>
          </a:prstGeom>
        </p:spPr>
        <p:txBody>
          <a:bodyPr anchor="t" rtlCol="false" tIns="0" lIns="0" bIns="0" rIns="0">
            <a:spAutoFit/>
          </a:bodyPr>
          <a:lstStyle/>
          <a:p>
            <a:pPr algn="just" marL="604519" indent="-302260" lvl="1">
              <a:lnSpc>
                <a:spcPts val="3471"/>
              </a:lnSpc>
              <a:buFont typeface="Arial"/>
              <a:buChar char="•"/>
            </a:pPr>
            <a:r>
              <a:rPr lang="en-US" sz="2799">
                <a:solidFill>
                  <a:srgbClr val="000000"/>
                </a:solidFill>
                <a:latin typeface="Poppins"/>
              </a:rPr>
              <a:t>The app can collaborate with health professionals for expert advice, offer specialized programs and consultations for a fee, and partner with schools for a subscription model. </a:t>
            </a:r>
          </a:p>
          <a:p>
            <a:pPr algn="just">
              <a:lnSpc>
                <a:spcPts val="3471"/>
              </a:lnSpc>
            </a:pPr>
          </a:p>
          <a:p>
            <a:pPr algn="just" marL="604519" indent="-302260" lvl="1">
              <a:lnSpc>
                <a:spcPts val="3471"/>
              </a:lnSpc>
              <a:buFont typeface="Arial"/>
              <a:buChar char="•"/>
            </a:pPr>
            <a:r>
              <a:rPr lang="en-US" sz="2799">
                <a:solidFill>
                  <a:srgbClr val="000000"/>
                </a:solidFill>
                <a:latin typeface="Poppins"/>
              </a:rPr>
              <a:t>Additional revenue can be generated through sponsorships and brand collaborations with branded challenges, themes, and events within the app.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865566"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50213"/>
            <a:ext cx="9221455" cy="1017499"/>
          </a:xfrm>
          <a:prstGeom prst="rect">
            <a:avLst/>
          </a:prstGeom>
        </p:spPr>
        <p:txBody>
          <a:bodyPr anchor="t" rtlCol="false" tIns="0" lIns="0" bIns="0" rIns="0">
            <a:spAutoFit/>
          </a:bodyPr>
          <a:lstStyle/>
          <a:p>
            <a:pPr>
              <a:lnSpc>
                <a:spcPts val="7716"/>
              </a:lnSpc>
            </a:pPr>
            <a:r>
              <a:rPr lang="en-US" sz="7794">
                <a:solidFill>
                  <a:srgbClr val="000000"/>
                </a:solidFill>
                <a:latin typeface="Hammersmith One"/>
              </a:rPr>
              <a:t>Demo</a:t>
            </a:r>
          </a:p>
        </p:txBody>
      </p:sp>
      <p:sp>
        <p:nvSpPr>
          <p:cNvPr name="TextBox 4" id="4"/>
          <p:cNvSpPr txBox="true"/>
          <p:nvPr/>
        </p:nvSpPr>
        <p:spPr>
          <a:xfrm rot="0">
            <a:off x="1028700" y="9201150"/>
            <a:ext cx="8561784"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Bold"/>
              </a:rPr>
              <a:t>Github link:</a:t>
            </a:r>
            <a:r>
              <a:rPr lang="en-US" sz="2500">
                <a:solidFill>
                  <a:srgbClr val="000000"/>
                </a:solidFill>
                <a:latin typeface="Canva Sans"/>
              </a:rPr>
              <a:t> https://github.com/VARUN7111/Habify_Plus</a:t>
            </a:r>
          </a:p>
        </p:txBody>
      </p:sp>
      <p:sp>
        <p:nvSpPr>
          <p:cNvPr name="TextBox 5" id="5"/>
          <p:cNvSpPr txBox="true"/>
          <p:nvPr/>
        </p:nvSpPr>
        <p:spPr>
          <a:xfrm rot="0">
            <a:off x="-2316168" y="8585671"/>
            <a:ext cx="21498361"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Bold"/>
              </a:rPr>
              <a:t>  Demo App link: </a:t>
            </a:r>
            <a:r>
              <a:rPr lang="en-US" sz="2500">
                <a:solidFill>
                  <a:srgbClr val="000000"/>
                </a:solidFill>
                <a:latin typeface="Canva Sans"/>
              </a:rPr>
              <a:t>exp://192.168.0.125:19000 (App platform is Expo Go, which needs to be installed ) </a:t>
            </a:r>
          </a:p>
        </p:txBody>
      </p:sp>
      <p:pic>
        <p:nvPicPr>
          <p:cNvPr name="Picture 6" id="6">
            <a:hlinkClick r:id="rId5" tooltip="https://youtu.be/h0eKccT9ptE"/>
          </p:cNvPr>
          <p:cNvPicPr>
            <a:picLocks noChangeAspect="true"/>
          </p:cNvPicPr>
          <p:nvPr>
            <a:videoFile r:link="rId6"/>
          </p:nvPr>
        </p:nvPicPr>
        <p:blipFill>
          <a:blip r:embed="rId4"/>
          <a:stretch>
            <a:fillRect/>
          </a:stretch>
        </p:blipFill>
        <p:spPr>
          <a:xfrm rot="0">
            <a:off x="1028700" y="2152071"/>
            <a:ext cx="10636193" cy="598285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786887" y="7601919"/>
            <a:ext cx="13368801" cy="10865189"/>
          </a:xfrm>
          <a:custGeom>
            <a:avLst/>
            <a:gdLst/>
            <a:ahLst/>
            <a:cxnLst/>
            <a:rect r="r" b="b" t="t" l="l"/>
            <a:pathLst>
              <a:path h="10865189" w="13368801">
                <a:moveTo>
                  <a:pt x="0" y="0"/>
                </a:moveTo>
                <a:lnTo>
                  <a:pt x="13368800" y="0"/>
                </a:lnTo>
                <a:lnTo>
                  <a:pt x="13368800"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865566"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6035" y="2656615"/>
            <a:ext cx="2606598" cy="5727501"/>
          </a:xfrm>
          <a:custGeom>
            <a:avLst/>
            <a:gdLst/>
            <a:ahLst/>
            <a:cxnLst/>
            <a:rect r="r" b="b" t="t" l="l"/>
            <a:pathLst>
              <a:path h="5727501" w="2606598">
                <a:moveTo>
                  <a:pt x="0" y="0"/>
                </a:moveTo>
                <a:lnTo>
                  <a:pt x="2606598" y="0"/>
                </a:lnTo>
                <a:lnTo>
                  <a:pt x="2606598" y="5727502"/>
                </a:lnTo>
                <a:lnTo>
                  <a:pt x="0" y="5727502"/>
                </a:lnTo>
                <a:lnTo>
                  <a:pt x="0" y="0"/>
                </a:lnTo>
                <a:close/>
              </a:path>
            </a:pathLst>
          </a:custGeom>
          <a:blipFill>
            <a:blip r:embed="rId6"/>
            <a:stretch>
              <a:fillRect l="0" t="0" r="0" b="0"/>
            </a:stretch>
          </a:blipFill>
        </p:spPr>
      </p:sp>
      <p:sp>
        <p:nvSpPr>
          <p:cNvPr name="Freeform 5" id="5"/>
          <p:cNvSpPr/>
          <p:nvPr/>
        </p:nvSpPr>
        <p:spPr>
          <a:xfrm flipH="false" flipV="false" rot="0">
            <a:off x="3483191" y="2656615"/>
            <a:ext cx="2606598" cy="5727501"/>
          </a:xfrm>
          <a:custGeom>
            <a:avLst/>
            <a:gdLst/>
            <a:ahLst/>
            <a:cxnLst/>
            <a:rect r="r" b="b" t="t" l="l"/>
            <a:pathLst>
              <a:path h="5727501" w="2606598">
                <a:moveTo>
                  <a:pt x="0" y="0"/>
                </a:moveTo>
                <a:lnTo>
                  <a:pt x="2606597" y="0"/>
                </a:lnTo>
                <a:lnTo>
                  <a:pt x="2606597" y="5727502"/>
                </a:lnTo>
                <a:lnTo>
                  <a:pt x="0" y="5727502"/>
                </a:lnTo>
                <a:lnTo>
                  <a:pt x="0" y="0"/>
                </a:lnTo>
                <a:close/>
              </a:path>
            </a:pathLst>
          </a:custGeom>
          <a:blipFill>
            <a:blip r:embed="rId7"/>
            <a:stretch>
              <a:fillRect l="0" t="0" r="0" b="0"/>
            </a:stretch>
          </a:blipFill>
        </p:spPr>
      </p:sp>
      <p:sp>
        <p:nvSpPr>
          <p:cNvPr name="Freeform 6" id="6"/>
          <p:cNvSpPr/>
          <p:nvPr/>
        </p:nvSpPr>
        <p:spPr>
          <a:xfrm flipH="false" flipV="false" rot="0">
            <a:off x="6385063" y="2656615"/>
            <a:ext cx="2606598" cy="5727501"/>
          </a:xfrm>
          <a:custGeom>
            <a:avLst/>
            <a:gdLst/>
            <a:ahLst/>
            <a:cxnLst/>
            <a:rect r="r" b="b" t="t" l="l"/>
            <a:pathLst>
              <a:path h="5727501" w="2606598">
                <a:moveTo>
                  <a:pt x="0" y="0"/>
                </a:moveTo>
                <a:lnTo>
                  <a:pt x="2606598" y="0"/>
                </a:lnTo>
                <a:lnTo>
                  <a:pt x="2606598" y="5727502"/>
                </a:lnTo>
                <a:lnTo>
                  <a:pt x="0" y="5727502"/>
                </a:lnTo>
                <a:lnTo>
                  <a:pt x="0" y="0"/>
                </a:lnTo>
                <a:close/>
              </a:path>
            </a:pathLst>
          </a:custGeom>
          <a:blipFill>
            <a:blip r:embed="rId8"/>
            <a:stretch>
              <a:fillRect l="0" t="0" r="0" b="0"/>
            </a:stretch>
          </a:blipFill>
        </p:spPr>
      </p:sp>
      <p:sp>
        <p:nvSpPr>
          <p:cNvPr name="Freeform 7" id="7"/>
          <p:cNvSpPr/>
          <p:nvPr/>
        </p:nvSpPr>
        <p:spPr>
          <a:xfrm flipH="false" flipV="false" rot="0">
            <a:off x="9286936" y="2656615"/>
            <a:ext cx="2594909" cy="5727501"/>
          </a:xfrm>
          <a:custGeom>
            <a:avLst/>
            <a:gdLst/>
            <a:ahLst/>
            <a:cxnLst/>
            <a:rect r="r" b="b" t="t" l="l"/>
            <a:pathLst>
              <a:path h="5727501" w="2594909">
                <a:moveTo>
                  <a:pt x="0" y="0"/>
                </a:moveTo>
                <a:lnTo>
                  <a:pt x="2594909" y="0"/>
                </a:lnTo>
                <a:lnTo>
                  <a:pt x="2594909" y="5727502"/>
                </a:lnTo>
                <a:lnTo>
                  <a:pt x="0" y="5727502"/>
                </a:lnTo>
                <a:lnTo>
                  <a:pt x="0" y="0"/>
                </a:lnTo>
                <a:close/>
              </a:path>
            </a:pathLst>
          </a:custGeom>
          <a:blipFill>
            <a:blip r:embed="rId9"/>
            <a:stretch>
              <a:fillRect l="0" t="0" r="0" b="0"/>
            </a:stretch>
          </a:blipFill>
        </p:spPr>
      </p:sp>
      <p:sp>
        <p:nvSpPr>
          <p:cNvPr name="Freeform 8" id="8"/>
          <p:cNvSpPr/>
          <p:nvPr/>
        </p:nvSpPr>
        <p:spPr>
          <a:xfrm flipH="false" flipV="false" rot="0">
            <a:off x="12177120" y="2656615"/>
            <a:ext cx="2606598" cy="5727501"/>
          </a:xfrm>
          <a:custGeom>
            <a:avLst/>
            <a:gdLst/>
            <a:ahLst/>
            <a:cxnLst/>
            <a:rect r="r" b="b" t="t" l="l"/>
            <a:pathLst>
              <a:path h="5727501" w="2606598">
                <a:moveTo>
                  <a:pt x="0" y="0"/>
                </a:moveTo>
                <a:lnTo>
                  <a:pt x="2606597" y="0"/>
                </a:lnTo>
                <a:lnTo>
                  <a:pt x="2606597" y="5727502"/>
                </a:lnTo>
                <a:lnTo>
                  <a:pt x="0" y="5727502"/>
                </a:lnTo>
                <a:lnTo>
                  <a:pt x="0" y="0"/>
                </a:lnTo>
                <a:close/>
              </a:path>
            </a:pathLst>
          </a:custGeom>
          <a:blipFill>
            <a:blip r:embed="rId10"/>
            <a:stretch>
              <a:fillRect l="0" t="0" r="0" b="0"/>
            </a:stretch>
          </a:blipFill>
        </p:spPr>
      </p:sp>
      <p:sp>
        <p:nvSpPr>
          <p:cNvPr name="Freeform 9" id="9"/>
          <p:cNvSpPr/>
          <p:nvPr/>
        </p:nvSpPr>
        <p:spPr>
          <a:xfrm flipH="false" flipV="false" rot="0">
            <a:off x="15078992" y="2656615"/>
            <a:ext cx="2594909" cy="5727501"/>
          </a:xfrm>
          <a:custGeom>
            <a:avLst/>
            <a:gdLst/>
            <a:ahLst/>
            <a:cxnLst/>
            <a:rect r="r" b="b" t="t" l="l"/>
            <a:pathLst>
              <a:path h="5727501" w="2594909">
                <a:moveTo>
                  <a:pt x="0" y="0"/>
                </a:moveTo>
                <a:lnTo>
                  <a:pt x="2594909" y="0"/>
                </a:lnTo>
                <a:lnTo>
                  <a:pt x="2594909" y="5727502"/>
                </a:lnTo>
                <a:lnTo>
                  <a:pt x="0" y="5727502"/>
                </a:lnTo>
                <a:lnTo>
                  <a:pt x="0" y="0"/>
                </a:lnTo>
                <a:close/>
              </a:path>
            </a:pathLst>
          </a:custGeom>
          <a:blipFill>
            <a:blip r:embed="rId11"/>
            <a:stretch>
              <a:fillRect l="0" t="0" r="0" b="0"/>
            </a:stretch>
          </a:blipFill>
        </p:spPr>
      </p:sp>
      <p:sp>
        <p:nvSpPr>
          <p:cNvPr name="TextBox 10" id="10"/>
          <p:cNvSpPr txBox="true"/>
          <p:nvPr/>
        </p:nvSpPr>
        <p:spPr>
          <a:xfrm rot="0">
            <a:off x="1028700" y="750213"/>
            <a:ext cx="9221455" cy="1017499"/>
          </a:xfrm>
          <a:prstGeom prst="rect">
            <a:avLst/>
          </a:prstGeom>
        </p:spPr>
        <p:txBody>
          <a:bodyPr anchor="t" rtlCol="false" tIns="0" lIns="0" bIns="0" rIns="0">
            <a:spAutoFit/>
          </a:bodyPr>
          <a:lstStyle/>
          <a:p>
            <a:pPr>
              <a:lnSpc>
                <a:spcPts val="7716"/>
              </a:lnSpc>
            </a:pPr>
            <a:r>
              <a:rPr lang="en-US" sz="7794">
                <a:solidFill>
                  <a:srgbClr val="000000"/>
                </a:solidFill>
                <a:latin typeface="Hammersmith One"/>
              </a:rPr>
              <a:t>Demo Snaps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DAFz5srjZIc</dc:identifier>
  <dcterms:modified xsi:type="dcterms:W3CDTF">2011-08-01T06:04:30Z</dcterms:modified>
  <cp:revision>1</cp:revision>
  <dc:title>Created by InsightMasters</dc:title>
</cp:coreProperties>
</file>